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309" r:id="rId3"/>
    <p:sldId id="313" r:id="rId4"/>
    <p:sldId id="310" r:id="rId5"/>
    <p:sldId id="311" r:id="rId6"/>
    <p:sldId id="312" r:id="rId7"/>
    <p:sldId id="291" r:id="rId8"/>
    <p:sldId id="306" r:id="rId9"/>
    <p:sldId id="297" r:id="rId10"/>
    <p:sldId id="298" r:id="rId11"/>
    <p:sldId id="299" r:id="rId12"/>
    <p:sldId id="302" r:id="rId13"/>
    <p:sldId id="30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 descr="H:\清華大學物理系\清華校徽\pic2-02.gif"/>
          <p:cNvPicPr>
            <a:picLocks noChangeAspect="1" noChangeArrowheads="1" noCrop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1907704" cy="125908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 descr="H:\清華大學物理系\清華校徽\pic2-02.gif"/>
          <p:cNvPicPr>
            <a:picLocks noChangeAspect="1" noChangeArrowheads="1" noCrop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3"/>
            <a:ext cx="1309236" cy="8640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C7311A-58D6-49BF-94F9-68C1E4023E69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6552728" cy="864096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40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簡</a:t>
            </a:r>
            <a:r>
              <a:rPr lang="zh-TW" altLang="en-US" sz="40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諧</a:t>
            </a:r>
            <a:r>
              <a:rPr lang="zh-TW" altLang="en-US" sz="40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運動</a:t>
            </a:r>
            <a:r>
              <a:rPr lang="en-US" altLang="zh-TW" sz="40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B---</a:t>
            </a:r>
            <a:r>
              <a:rPr lang="zh-TW" altLang="en-US" sz="40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利用手機量</a:t>
            </a:r>
            <a:r>
              <a:rPr lang="zh-TW" altLang="en-US" sz="40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測</a:t>
            </a:r>
            <a:endParaRPr lang="zh-TW" altLang="en-US" sz="4000" b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276872"/>
            <a:ext cx="6264696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400" b="1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zh-TW" altLang="en-US" sz="2400" b="1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en-US" sz="2400" b="1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簡諧運動</a:t>
            </a:r>
            <a:endParaRPr lang="en-US" altLang="zh-TW" sz="2400" b="1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171575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B1</a:t>
            </a:r>
            <a:r>
              <a:rPr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：測量彈簧彈性係數</a:t>
            </a:r>
            <a:endParaRPr lang="en-US" altLang="zh-TW" sz="2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171575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B2</a:t>
            </a:r>
            <a:r>
              <a:rPr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：震幅與週期的關係</a:t>
            </a:r>
            <a:endParaRPr lang="en-US" altLang="zh-TW" sz="2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171575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B3</a:t>
            </a:r>
            <a:r>
              <a:rPr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：質量與週期的關係</a:t>
            </a:r>
            <a:endParaRPr lang="en-US" altLang="zh-TW" sz="2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171575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B4</a:t>
            </a:r>
            <a:r>
              <a:rPr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：彈性係數與週期的關係</a:t>
            </a:r>
            <a:endParaRPr lang="en-US" altLang="zh-TW" sz="2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171575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TW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B5</a:t>
            </a:r>
            <a:r>
              <a:rPr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：阻尼滑車</a:t>
            </a:r>
            <a:endParaRPr lang="en-US" altLang="zh-TW" sz="24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5" name="Picture 2" descr="H:\清華大學物理系\清華校徽\pic2-0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-27383"/>
            <a:ext cx="1584176" cy="104555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7020272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By </a:t>
            </a:r>
            <a:r>
              <a:rPr lang="zh-TW" altLang="en-US" dirty="0" smtClean="0"/>
              <a:t>聖軒 </a:t>
            </a:r>
            <a:r>
              <a:rPr lang="en-US" altLang="zh-TW" dirty="0" smtClean="0"/>
              <a:t>201611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1725098" y="332656"/>
            <a:ext cx="5693804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600"/>
              </a:spcBef>
            </a:pP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步驟</a:t>
            </a:r>
            <a:endParaRPr lang="en-US" altLang="zh-TW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4553744"/>
            <a:ext cx="8442684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選定兩彈簧，分別掛在滑車兩側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將手機放置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於滑車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上。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給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滑車一個不為零的振幅，紀錄彈簧此的伸長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量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後，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放手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讓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滑車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震盪，用手機軟體測量其加速度與時間的關係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讓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彈簧有不一樣的伸長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量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再做一次。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重複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96"/>
          <a:stretch>
            <a:fillRect/>
          </a:stretch>
        </p:blipFill>
        <p:spPr>
          <a:xfrm>
            <a:off x="2051720" y="1988839"/>
            <a:ext cx="5080376" cy="252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95736" y="1268760"/>
            <a:ext cx="5202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B2</a:t>
            </a:r>
            <a:r>
              <a:rPr lang="zh-TW" altLang="en-US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：振幅與週期的關係</a:t>
            </a:r>
            <a:endParaRPr lang="en-US" altLang="zh-TW" sz="3200" b="1" dirty="0" smtClean="0">
              <a:solidFill>
                <a:srgbClr val="0000C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25098" y="332656"/>
            <a:ext cx="5693804" cy="810344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步驟</a:t>
            </a:r>
            <a:endParaRPr lang="zh-TW" altLang="en-US" sz="4400" b="1" dirty="0">
              <a:solidFill>
                <a:srgbClr val="0000CC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3812" y="4581128"/>
            <a:ext cx="8442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選定兩彈簧，分別掛在滑車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兩側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給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滑車一個不為零的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振幅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讓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滑車震盪，用手機軟體測量其加速度與時間的關係。</a:t>
            </a:r>
            <a:endParaRPr lang="en-US" altLang="zh-TW" sz="2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將砝碼放於滑車上改變滑車重量再做一次。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重複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五次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03"/>
          <a:stretch>
            <a:fillRect/>
          </a:stretch>
        </p:blipFill>
        <p:spPr>
          <a:xfrm>
            <a:off x="2051720" y="1988840"/>
            <a:ext cx="5070072" cy="25202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79712" y="1268760"/>
            <a:ext cx="5202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j-cs"/>
              </a:rPr>
              <a:t>實驗</a:t>
            </a:r>
            <a:r>
              <a:rPr lang="en-US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B3</a:t>
            </a:r>
            <a:r>
              <a:rPr lang="zh-TW" altLang="en-US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：質量與週期的關係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1564373" y="0"/>
            <a:ext cx="6015254" cy="114300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步驟</a:t>
            </a:r>
            <a:endParaRPr lang="zh-TW" altLang="en-US" sz="4400" b="1" dirty="0">
              <a:solidFill>
                <a:srgbClr val="0000CC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465313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任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選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兩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彈簧，分別掛在滑車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兩側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給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滑車一個不為零的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振幅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讓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滑車震盪，用手機軟體測量其加速度與時間的關係。</a:t>
            </a:r>
            <a:endParaRPr lang="en-US" altLang="zh-TW" sz="2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選取不同的彈簧再做一次。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重複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五次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56"/>
          <a:stretch>
            <a:fillRect/>
          </a:stretch>
        </p:blipFill>
        <p:spPr>
          <a:xfrm>
            <a:off x="1895940" y="2204864"/>
            <a:ext cx="5352120" cy="25066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47664" y="1268760"/>
            <a:ext cx="6022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j-cs"/>
              </a:rPr>
              <a:t>實驗</a:t>
            </a:r>
            <a:r>
              <a:rPr lang="en-US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B4</a:t>
            </a:r>
            <a:r>
              <a:rPr lang="zh-TW" altLang="en-US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：彈性係數與週期的關係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1725098" y="476672"/>
            <a:ext cx="5693804" cy="66632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步驟</a:t>
            </a:r>
            <a:endParaRPr lang="zh-TW" altLang="en-US" sz="4400" b="1" dirty="0">
              <a:solidFill>
                <a:srgbClr val="0000CC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4941168"/>
            <a:ext cx="7272808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將滑車改為阻尼滑車。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重複實驗</a:t>
            </a:r>
            <a:r>
              <a:rPr lang="en-US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B3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984"/>
          <a:stretch>
            <a:fillRect/>
          </a:stretch>
        </p:blipFill>
        <p:spPr>
          <a:xfrm>
            <a:off x="1691680" y="2348880"/>
            <a:ext cx="5517180" cy="22442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27784" y="1340768"/>
            <a:ext cx="356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j-cs"/>
              </a:rPr>
              <a:t>實驗</a:t>
            </a:r>
            <a:r>
              <a:rPr lang="en-US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B5</a:t>
            </a:r>
            <a:r>
              <a:rPr lang="zh-TW" altLang="en-US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：阻尼滑車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64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954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CC"/>
                </a:solidFill>
              </a:rPr>
              <a:t>手機軟體介紹</a:t>
            </a:r>
            <a:r>
              <a:rPr lang="zh-TW" altLang="en-US" sz="4400" b="1" dirty="0" smtClean="0">
                <a:solidFill>
                  <a:srgbClr val="0000CC"/>
                </a:solidFill>
              </a:rPr>
              <a:t>：</a:t>
            </a:r>
            <a:endParaRPr lang="zh-TW" altLang="en-US" sz="4400" b="1" dirty="0">
              <a:solidFill>
                <a:srgbClr val="0000CC"/>
              </a:solidFill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3" y="2132856"/>
            <a:ext cx="2808311" cy="4503482"/>
          </a:xfrm>
          <a:prstGeom prst="round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5652120" y="1225689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裡面包含十種測量器：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線性加速器、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角加速器、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氣壓計、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接近傳感器、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尺、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高斯計、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指南針、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GPS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方向、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光照計、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音高計、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音強計、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示波器、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與三種產生器：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音頻發生器、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顏色發生器、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閃頻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1196752"/>
            <a:ext cx="397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Physics Toolbox Suite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174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467544" y="332656"/>
            <a:ext cx="8229600" cy="78296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dirty="0" smtClean="0"/>
              <a:t>手機軟體介紹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5798" y="2000883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上-下雙向箭號 6"/>
          <p:cNvSpPr/>
          <p:nvPr/>
        </p:nvSpPr>
        <p:spPr>
          <a:xfrm>
            <a:off x="6500898" y="2996953"/>
            <a:ext cx="360040" cy="2160000"/>
          </a:xfrm>
          <a:prstGeom prst="upDownArrow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285618" y="5373217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Y</a:t>
            </a:r>
            <a:r>
              <a:rPr lang="zh-TW" altLang="en-US" dirty="0" smtClean="0"/>
              <a:t>方向</a:t>
            </a:r>
            <a:endParaRPr lang="zh-TW" altLang="en-US" dirty="0"/>
          </a:p>
        </p:txBody>
      </p:sp>
      <p:sp>
        <p:nvSpPr>
          <p:cNvPr id="10" name="左-右雙向箭號 9"/>
          <p:cNvSpPr/>
          <p:nvPr/>
        </p:nvSpPr>
        <p:spPr>
          <a:xfrm>
            <a:off x="6983760" y="3896953"/>
            <a:ext cx="1800000" cy="360000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380312" y="459317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X</a:t>
            </a:r>
            <a:r>
              <a:rPr lang="zh-TW" altLang="en-US" dirty="0" smtClean="0"/>
              <a:t>方向</a:t>
            </a:r>
            <a:endParaRPr lang="zh-TW" altLang="en-US" dirty="0"/>
          </a:p>
        </p:txBody>
      </p:sp>
      <p:sp>
        <p:nvSpPr>
          <p:cNvPr id="8" name="內容版面配置區 1"/>
          <p:cNvSpPr txBox="1">
            <a:spLocks/>
          </p:cNvSpPr>
          <p:nvPr/>
        </p:nvSpPr>
        <p:spPr>
          <a:xfrm>
            <a:off x="877731" y="1520648"/>
            <a:ext cx="3600400" cy="41521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Tx/>
              <a:buSzPct val="81000"/>
              <a:buFont typeface="Wingdings" panose="05000000000000000000" pitchFamily="2" charset="2"/>
              <a:buChar char="l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l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zh-TW" altLang="en-US" sz="2400" dirty="0"/>
          </a:p>
        </p:txBody>
      </p:sp>
      <p:sp>
        <p:nvSpPr>
          <p:cNvPr id="12" name="內容版面配置區 1"/>
          <p:cNvSpPr txBox="1">
            <a:spLocks/>
          </p:cNvSpPr>
          <p:nvPr/>
        </p:nvSpPr>
        <p:spPr>
          <a:xfrm>
            <a:off x="611560" y="2288915"/>
            <a:ext cx="2913640" cy="43084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Tx/>
              <a:buSzPct val="81000"/>
              <a:buFont typeface="Wingdings" panose="05000000000000000000" pitchFamily="2" charset="2"/>
              <a:buChar char="l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l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軟體內建的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Y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方向如右圖所示。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Z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方向為垂直手機螢幕的方向。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1680" y="1052736"/>
            <a:ext cx="5878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0000CC"/>
                </a:solidFill>
              </a:rPr>
              <a:t>Physics Toolbox Suite</a:t>
            </a:r>
            <a:endParaRPr lang="zh-TW" altLang="en-US" sz="4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8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CC"/>
                </a:solidFill>
              </a:rPr>
              <a:t>軟體相關設定</a:t>
            </a:r>
            <a:endParaRPr lang="zh-TW" altLang="en-US" sz="4400" b="1" dirty="0">
              <a:solidFill>
                <a:srgbClr val="0000CC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86400" y="1230724"/>
            <a:ext cx="3600400" cy="4152138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zh-TW" altLang="zh-TW" sz="2400" dirty="0"/>
              <a:t>打開手機軟體「</a:t>
            </a:r>
            <a:r>
              <a:rPr lang="en-US" altLang="zh-TW" sz="2400" dirty="0"/>
              <a:t>Physics Toolbox Suite</a:t>
            </a:r>
            <a:r>
              <a:rPr lang="zh-TW" altLang="zh-TW" sz="2400" dirty="0"/>
              <a:t>」，選擇線性加速</a:t>
            </a:r>
            <a:r>
              <a:rPr lang="zh-TW" altLang="zh-TW" sz="2400" dirty="0" smtClean="0"/>
              <a:t>計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zh-TW" altLang="zh-TW" sz="2400" dirty="0"/>
              <a:t>按下右上圖的設定</a:t>
            </a:r>
            <a:r>
              <a:rPr lang="zh-TW" altLang="zh-TW" sz="2400" dirty="0" smtClean="0"/>
              <a:t>鍵</a:t>
            </a:r>
            <a:endParaRPr lang="en-US" altLang="zh-TW" sz="24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zh-TW" altLang="zh-TW" sz="2400" dirty="0" smtClean="0"/>
              <a:t>在</a:t>
            </a:r>
            <a:r>
              <a:rPr lang="zh-TW" altLang="zh-TW" sz="2400" dirty="0"/>
              <a:t>顯示座標軸那一欄只把</a:t>
            </a:r>
            <a:r>
              <a:rPr lang="en-US" altLang="zh-TW" sz="2400" dirty="0"/>
              <a:t>Y</a:t>
            </a:r>
            <a:r>
              <a:rPr lang="zh-TW" altLang="zh-TW" sz="2400" dirty="0"/>
              <a:t>方向的打勾，其他的點選</a:t>
            </a:r>
            <a:r>
              <a:rPr lang="zh-TW" altLang="zh-TW" sz="2400" dirty="0" smtClean="0"/>
              <a:t>掉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248" y="1230724"/>
            <a:ext cx="3682752" cy="538040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847710" y="1247609"/>
            <a:ext cx="64807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89248" y="2276872"/>
            <a:ext cx="1080120" cy="360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內容版面配置區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564" y="1228480"/>
            <a:ext cx="3731435" cy="5382644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4022839" y="1417638"/>
            <a:ext cx="576063" cy="478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313" y="1247609"/>
            <a:ext cx="3722686" cy="53192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875797" y="2691515"/>
            <a:ext cx="3709654" cy="2431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3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CC"/>
                </a:solidFill>
              </a:rPr>
              <a:t>數據</a:t>
            </a:r>
            <a:r>
              <a:rPr lang="zh-TW" altLang="en-US" sz="4400" b="1" dirty="0">
                <a:solidFill>
                  <a:srgbClr val="0000CC"/>
                </a:solidFill>
              </a:rPr>
              <a:t>紀錄</a:t>
            </a:r>
          </a:p>
        </p:txBody>
      </p:sp>
      <p:pic>
        <p:nvPicPr>
          <p:cNvPr id="8" name="內容版面配置區 7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3780000" cy="5472000"/>
          </a:xfrm>
          <a:prstGeom prst="rect">
            <a:avLst/>
          </a:prstGeom>
        </p:spPr>
      </p:pic>
      <p:sp>
        <p:nvSpPr>
          <p:cNvPr id="5" name="內容版面配置區 1"/>
          <p:cNvSpPr txBox="1">
            <a:spLocks/>
          </p:cNvSpPr>
          <p:nvPr/>
        </p:nvSpPr>
        <p:spPr>
          <a:xfrm>
            <a:off x="5086400" y="1230724"/>
            <a:ext cx="3600400" cy="41521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Tx/>
              <a:buSzPct val="81000"/>
              <a:buFont typeface="Wingdings" panose="05000000000000000000" pitchFamily="2" charset="2"/>
              <a:buChar char="l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l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24078" indent="-514350">
              <a:buFont typeface="+mj-lt"/>
              <a:buAutoNum type="arabicPeriod"/>
            </a:pPr>
            <a:r>
              <a:rPr lang="zh-TW" altLang="en-US" sz="2400" dirty="0" smtClean="0"/>
              <a:t>按下記錄鍵。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左圖紅圈圈起處）</a:t>
            </a:r>
            <a:endParaRPr lang="en-US" altLang="zh-TW" sz="2400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sz="2400" dirty="0" smtClean="0"/>
              <a:t>按下停止鍵</a:t>
            </a:r>
            <a:endParaRPr lang="en-US" altLang="zh-TW" sz="2400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sz="2400" dirty="0" smtClean="0"/>
              <a:t>輸入檔名</a:t>
            </a:r>
            <a:endParaRPr lang="en-US" altLang="zh-TW" sz="2400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sz="2400" dirty="0" smtClean="0"/>
              <a:t>選擇上傳方式</a:t>
            </a: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08" y="1268760"/>
            <a:ext cx="3780000" cy="54304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86712"/>
            <a:ext cx="3780000" cy="53945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92" y="1303681"/>
            <a:ext cx="3744336" cy="5509535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3635896" y="2204864"/>
            <a:ext cx="72000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05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CC"/>
                </a:solidFill>
              </a:rPr>
              <a:t>數據範例</a:t>
            </a:r>
            <a:endParaRPr lang="zh-TW" altLang="en-US" sz="4400" b="1" dirty="0">
              <a:solidFill>
                <a:srgbClr val="0000CC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rcRect/>
          <a:stretch/>
        </p:blipFill>
        <p:spPr>
          <a:xfrm>
            <a:off x="467544" y="1484784"/>
            <a:ext cx="8100392" cy="5015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915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：簡諧</a:t>
            </a: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運動</a:t>
            </a:r>
            <a:endParaRPr lang="zh-TW" altLang="en-US" sz="4400" b="1" dirty="0">
              <a:solidFill>
                <a:srgbClr val="0000CC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492896"/>
            <a:ext cx="8229600" cy="3024336"/>
          </a:xfrm>
        </p:spPr>
        <p:txBody>
          <a:bodyPr>
            <a:normAutofit/>
          </a:bodyPr>
          <a:lstStyle/>
          <a:p>
            <a:pPr marL="355600" lvl="0" indent="-355600">
              <a:lnSpc>
                <a:spcPct val="120000"/>
              </a:lnSpc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了解手機在物理實驗的應用潛力。</a:t>
            </a:r>
            <a:endParaRPr lang="en-US" altLang="zh-TW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55600" indent="-355600">
              <a:lnSpc>
                <a:spcPct val="120000"/>
              </a:lnSpc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了解彈簧的彈性係數在靜止時與運動時不同。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55600" lvl="0" indent="-355600">
              <a:lnSpc>
                <a:spcPct val="120000"/>
              </a:lnSpc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了解</a:t>
            </a:r>
            <a:r>
              <a:rPr lang="zh-TW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滑車</a:t>
            </a:r>
            <a:r>
              <a:rPr lang="zh-TW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總質量、振幅大小、彈簧彈性係數的關係</a:t>
            </a:r>
            <a:r>
              <a:rPr lang="zh-TW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355600" lvl="0" indent="-355600">
              <a:lnSpc>
                <a:spcPct val="120000"/>
              </a:lnSpc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了解</a:t>
            </a:r>
            <a:r>
              <a:rPr lang="zh-TW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滑車</a:t>
            </a:r>
            <a:r>
              <a:rPr lang="zh-TW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在有阻尼情況</a:t>
            </a:r>
            <a:r>
              <a:rPr lang="zh-TW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下週期</a:t>
            </a:r>
            <a:r>
              <a:rPr lang="zh-TW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與質量的關係</a:t>
            </a:r>
            <a:r>
              <a:rPr lang="zh-TW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5856" y="1700808"/>
            <a:ext cx="2287806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1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實驗目的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CC"/>
                </a:solidFill>
              </a:rPr>
              <a:t>實驗器材</a:t>
            </a:r>
            <a:r>
              <a:rPr lang="en-US" altLang="zh-TW" sz="4400" b="1" dirty="0" smtClean="0">
                <a:solidFill>
                  <a:srgbClr val="0000CC"/>
                </a:solidFill>
              </a:rPr>
              <a:t>:</a:t>
            </a:r>
            <a:endParaRPr lang="zh-TW" altLang="en-US" sz="4400" b="1" dirty="0">
              <a:solidFill>
                <a:srgbClr val="0000CC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412776"/>
            <a:ext cx="7571184" cy="2163695"/>
          </a:xfrm>
        </p:spPr>
        <p:txBody>
          <a:bodyPr numCol="2">
            <a:normAutofit fontScale="77500" lnSpcReduction="20000"/>
          </a:bodyPr>
          <a:lstStyle/>
          <a:p>
            <a:pPr marL="0" lvl="0" indent="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zh-TW" altLang="en-US" dirty="0" smtClean="0"/>
              <a:t>手機</a:t>
            </a:r>
            <a:r>
              <a:rPr lang="en-US" altLang="zh-TW" dirty="0" smtClean="0"/>
              <a:t>			1</a:t>
            </a:r>
            <a:r>
              <a:rPr lang="zh-TW" altLang="zh-TW" dirty="0" smtClean="0"/>
              <a:t>台</a:t>
            </a:r>
            <a:endParaRPr lang="en-US" altLang="zh-TW" dirty="0"/>
          </a:p>
          <a:p>
            <a:pPr marL="0" lvl="0" indent="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zh-TW" altLang="en-US" dirty="0" smtClean="0"/>
              <a:t>滑車（無阻尼</a:t>
            </a:r>
            <a:r>
              <a:rPr lang="zh-TW" altLang="en-US" dirty="0" smtClean="0"/>
              <a:t>）</a:t>
            </a:r>
            <a:r>
              <a:rPr lang="en-US" altLang="zh-TW" dirty="0" smtClean="0"/>
              <a:t>	1</a:t>
            </a:r>
            <a:r>
              <a:rPr lang="zh-TW" altLang="en-US" dirty="0" smtClean="0"/>
              <a:t>台</a:t>
            </a:r>
            <a:endParaRPr lang="en-US" altLang="zh-TW" dirty="0" smtClean="0"/>
          </a:p>
          <a:p>
            <a:pPr marL="0" indent="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zh-TW" altLang="en-US" dirty="0" smtClean="0"/>
              <a:t>滑車</a:t>
            </a:r>
            <a:r>
              <a:rPr lang="zh-TW" altLang="en-US" dirty="0"/>
              <a:t>（</a:t>
            </a:r>
            <a:r>
              <a:rPr lang="zh-TW" altLang="en-US" dirty="0" smtClean="0"/>
              <a:t>有阻尼</a:t>
            </a:r>
            <a:r>
              <a:rPr lang="zh-TW" altLang="en-US" dirty="0" smtClean="0"/>
              <a:t>）</a:t>
            </a:r>
            <a:r>
              <a:rPr lang="en-US" altLang="zh-TW" dirty="0" smtClean="0"/>
              <a:t>	1</a:t>
            </a:r>
            <a:r>
              <a:rPr lang="zh-TW" altLang="en-US" dirty="0" smtClean="0"/>
              <a:t>台</a:t>
            </a:r>
            <a:endParaRPr lang="en-US" altLang="zh-TW" dirty="0"/>
          </a:p>
          <a:p>
            <a:pPr marL="0" lvl="0" indent="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zh-TW" altLang="en-US" dirty="0" smtClean="0"/>
              <a:t>軌道</a:t>
            </a:r>
            <a:r>
              <a:rPr lang="en-US" altLang="zh-TW" dirty="0" smtClean="0"/>
              <a:t>			1</a:t>
            </a:r>
            <a:r>
              <a:rPr lang="zh-TW" altLang="en-US" dirty="0" smtClean="0"/>
              <a:t>座</a:t>
            </a:r>
            <a:endParaRPr lang="en-US" altLang="zh-TW" dirty="0"/>
          </a:p>
          <a:p>
            <a:pPr marL="0" lvl="0" indent="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zh-TW" altLang="en-US" dirty="0" smtClean="0"/>
              <a:t>彈簧</a:t>
            </a:r>
            <a:r>
              <a:rPr lang="en-US" altLang="zh-TW" dirty="0" smtClean="0"/>
              <a:t>			6</a:t>
            </a:r>
            <a:r>
              <a:rPr lang="zh-TW" altLang="en-US" dirty="0" smtClean="0"/>
              <a:t>條</a:t>
            </a:r>
            <a:endParaRPr lang="en-US" altLang="zh-TW" dirty="0" smtClean="0"/>
          </a:p>
          <a:p>
            <a:pPr marL="0" lvl="0" indent="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zh-TW" altLang="en-US" dirty="0" smtClean="0"/>
              <a:t>砝碼</a:t>
            </a:r>
            <a:r>
              <a:rPr lang="en-US" altLang="zh-TW" dirty="0" smtClean="0"/>
              <a:t>			1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pPr marL="0" lvl="0" indent="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zh-TW" altLang="en-US" dirty="0" smtClean="0"/>
              <a:t>繩子</a:t>
            </a:r>
            <a:r>
              <a:rPr lang="en-US" altLang="zh-TW" dirty="0" smtClean="0"/>
              <a:t>			1</a:t>
            </a:r>
            <a:r>
              <a:rPr lang="zh-TW" altLang="en-US" dirty="0" smtClean="0"/>
              <a:t>條</a:t>
            </a:r>
            <a:endParaRPr lang="en-US" altLang="zh-TW" dirty="0" smtClean="0"/>
          </a:p>
          <a:p>
            <a:pPr marL="0" lvl="0" indent="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zh-TW" altLang="en-US" dirty="0" smtClean="0"/>
              <a:t>水平儀</a:t>
            </a:r>
            <a:r>
              <a:rPr lang="en-US" altLang="zh-TW" dirty="0" smtClean="0"/>
              <a:t>		1</a:t>
            </a:r>
            <a:r>
              <a:rPr lang="zh-TW" altLang="en-US" dirty="0" smtClean="0"/>
              <a:t>個</a:t>
            </a:r>
            <a:endParaRPr lang="en-US" altLang="zh-TW" dirty="0" smtClean="0"/>
          </a:p>
          <a:p>
            <a:pPr marL="0" lvl="0" indent="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zh-TW" altLang="en-US" dirty="0" smtClean="0"/>
              <a:t>電子</a:t>
            </a:r>
            <a:r>
              <a:rPr lang="zh-TW" altLang="en-US" dirty="0" smtClean="0"/>
              <a:t>秤 </a:t>
            </a:r>
            <a:r>
              <a:rPr lang="en-US" altLang="zh-TW" dirty="0" smtClean="0"/>
              <a:t>		1</a:t>
            </a:r>
            <a:r>
              <a:rPr lang="zh-TW" altLang="en-US" dirty="0" smtClean="0"/>
              <a:t>台</a:t>
            </a:r>
            <a:endParaRPr lang="en-US" altLang="zh-TW" b="1" dirty="0" smtClean="0"/>
          </a:p>
          <a:p>
            <a:pPr marL="0" lvl="0" indent="0">
              <a:lnSpc>
                <a:spcPct val="130000"/>
              </a:lnSpc>
              <a:buSzPct val="100000"/>
              <a:buNone/>
              <a:tabLst>
                <a:tab pos="0" algn="l"/>
              </a:tabLst>
            </a:pPr>
            <a:r>
              <a:rPr lang="en-US" altLang="zh-TW" dirty="0" smtClean="0"/>
              <a:t>10.</a:t>
            </a:r>
            <a:r>
              <a:rPr lang="zh-TW" altLang="en-US" dirty="0" smtClean="0"/>
              <a:t>尺 </a:t>
            </a:r>
            <a:r>
              <a:rPr lang="en-US" altLang="zh-TW" dirty="0" smtClean="0"/>
              <a:t>			1</a:t>
            </a:r>
            <a:r>
              <a:rPr lang="zh-TW" altLang="en-US" dirty="0" smtClean="0"/>
              <a:t>隻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lum bright="20000" contrast="20000"/>
          </a:blip>
          <a:srcRect t="17965" r="10626"/>
          <a:stretch>
            <a:fillRect/>
          </a:stretch>
        </p:blipFill>
        <p:spPr>
          <a:xfrm>
            <a:off x="562702" y="3645024"/>
            <a:ext cx="7993259" cy="321297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7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693804" cy="810344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zh-TW" altLang="en-US" sz="4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步驟</a:t>
            </a:r>
            <a:endParaRPr lang="zh-TW" altLang="en-US" sz="4400" b="1" dirty="0">
              <a:solidFill>
                <a:srgbClr val="0000CC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1772816"/>
            <a:ext cx="4104456" cy="48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靜彈性係數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將砝碼垂直掛在彈簧上，測量其伸長量。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改變不同砝碼重量，重新測量，共做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性係數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將手機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用線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綁好，並掛在彈簧上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讓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彈簧垂直震盪，並用手機軟體紀錄加速度與時間的關係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重複三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次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+mj-ea"/>
              <a:buAutoNum type="ea1ChtPeriod"/>
            </a:pPr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9" r="22741"/>
          <a:stretch>
            <a:fillRect/>
          </a:stretch>
        </p:blipFill>
        <p:spPr>
          <a:xfrm>
            <a:off x="7380312" y="1628800"/>
            <a:ext cx="1591935" cy="5112000"/>
          </a:xfrm>
          <a:prstGeom prst="round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/>
          <a:srcRect l="12337" t="2494" r="15321" b="5656"/>
          <a:stretch>
            <a:fillRect/>
          </a:stretch>
        </p:blipFill>
        <p:spPr>
          <a:xfrm>
            <a:off x="5364093" y="1700784"/>
            <a:ext cx="1584171" cy="5040000"/>
          </a:xfrm>
          <a:prstGeom prst="round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63688" y="980728"/>
            <a:ext cx="5202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j-cs"/>
              </a:rPr>
              <a:t>實驗</a:t>
            </a:r>
            <a:r>
              <a:rPr lang="en-US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B1</a:t>
            </a:r>
            <a:r>
              <a:rPr lang="zh-TW" altLang="zh-TW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j-cs"/>
              </a:rPr>
              <a:t>：</a:t>
            </a:r>
            <a:r>
              <a:rPr lang="zh-TW" altLang="en-US" sz="3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測量彈簧彈性係數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1446</TotalTime>
  <Words>549</Words>
  <Application>Microsoft Office PowerPoint</Application>
  <PresentationFormat>如螢幕大小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流線</vt:lpstr>
      <vt:lpstr>簡諧運動B---利用手機量測</vt:lpstr>
      <vt:lpstr>手機軟體介紹：</vt:lpstr>
      <vt:lpstr>投影片 3</vt:lpstr>
      <vt:lpstr>軟體相關設定</vt:lpstr>
      <vt:lpstr>數據紀錄</vt:lpstr>
      <vt:lpstr>數據範例</vt:lpstr>
      <vt:lpstr>實驗B：簡諧運動</vt:lpstr>
      <vt:lpstr>實驗器材:</vt:lpstr>
      <vt:lpstr>實驗步驟</vt:lpstr>
      <vt:lpstr>投影片 10</vt:lpstr>
      <vt:lpstr>實驗步驟</vt:lpstr>
      <vt:lpstr>實驗步驟</vt:lpstr>
      <vt:lpstr>實驗步驟</vt:lpstr>
    </vt:vector>
  </TitlesOfParts>
  <Company>NTHU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熱力學實驗簡介</dc:title>
  <dc:creator>GPL-02</dc:creator>
  <cp:lastModifiedBy>GPL-FYLee</cp:lastModifiedBy>
  <cp:revision>203</cp:revision>
  <dcterms:created xsi:type="dcterms:W3CDTF">2011-12-01T07:34:29Z</dcterms:created>
  <dcterms:modified xsi:type="dcterms:W3CDTF">2016-11-30T01:28:49Z</dcterms:modified>
</cp:coreProperties>
</file>